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sldIdLst>
    <p:sldId id="256" r:id="rId2"/>
    <p:sldId id="345" r:id="rId3"/>
    <p:sldId id="339" r:id="rId4"/>
    <p:sldId id="369" r:id="rId5"/>
    <p:sldId id="360" r:id="rId6"/>
    <p:sldId id="371" r:id="rId7"/>
    <p:sldId id="372" r:id="rId8"/>
    <p:sldId id="376" r:id="rId9"/>
    <p:sldId id="375" r:id="rId10"/>
    <p:sldId id="327" r:id="rId11"/>
    <p:sldId id="341" r:id="rId12"/>
    <p:sldId id="342" r:id="rId13"/>
    <p:sldId id="346" r:id="rId14"/>
    <p:sldId id="363" r:id="rId15"/>
    <p:sldId id="373" r:id="rId16"/>
    <p:sldId id="374" r:id="rId17"/>
    <p:sldId id="365" r:id="rId18"/>
    <p:sldId id="358" r:id="rId19"/>
    <p:sldId id="359" r:id="rId20"/>
    <p:sldId id="367" r:id="rId21"/>
    <p:sldId id="354" r:id="rId22"/>
    <p:sldId id="366" r:id="rId23"/>
    <p:sldId id="338" r:id="rId24"/>
    <p:sldId id="336" r:id="rId25"/>
    <p:sldId id="334" r:id="rId26"/>
    <p:sldId id="335" r:id="rId27"/>
    <p:sldId id="344" r:id="rId28"/>
    <p:sldId id="343" r:id="rId29"/>
    <p:sldId id="352" r:id="rId30"/>
    <p:sldId id="364" r:id="rId31"/>
    <p:sldId id="356" r:id="rId32"/>
    <p:sldId id="35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9"/>
    <p:restoredTop sz="85501"/>
  </p:normalViewPr>
  <p:slideViewPr>
    <p:cSldViewPr snapToGrid="0">
      <p:cViewPr>
        <p:scale>
          <a:sx n="97" d="100"/>
          <a:sy n="97" d="100"/>
        </p:scale>
        <p:origin x="2072" y="448"/>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2024/10/28</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10850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2760390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2024/10/28</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2024/10/28</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2024/10/28</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2024/10/28</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emf"/><Relationship Id="rId10" Type="http://schemas.openxmlformats.org/officeDocument/2006/relationships/image" Target="../media/image35.emf"/><Relationship Id="rId4" Type="http://schemas.openxmlformats.org/officeDocument/2006/relationships/image" Target="../media/image29.emf"/><Relationship Id="rId9" Type="http://schemas.openxmlformats.org/officeDocument/2006/relationships/image" Target="../media/image34.emf"/></Relationships>
</file>

<file path=ppt/slides/_rels/slide15.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emf"/></Relationships>
</file>

<file path=ppt/slides/_rels/slide16.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12" Type="http://schemas.openxmlformats.org/officeDocument/2006/relationships/image" Target="../media/image52.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s>
</file>

<file path=ppt/slides/_rels/slide17.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43.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emf"/><Relationship Id="rId4" Type="http://schemas.openxmlformats.org/officeDocument/2006/relationships/image" Target="../media/image45.emf"/><Relationship Id="rId9" Type="http://schemas.openxmlformats.org/officeDocument/2006/relationships/image" Target="../media/image57.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64.emf"/><Relationship Id="rId4" Type="http://schemas.openxmlformats.org/officeDocument/2006/relationships/image" Target="../media/image63.emf"/></Relationships>
</file>

<file path=ppt/slides/_rels/slide2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emf"/><Relationship Id="rId7" Type="http://schemas.openxmlformats.org/officeDocument/2006/relationships/image" Target="../media/image77.emf"/><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6.emf"/><Relationship Id="rId5" Type="http://schemas.openxmlformats.org/officeDocument/2006/relationships/image" Target="../media/image75.emf"/><Relationship Id="rId10" Type="http://schemas.openxmlformats.org/officeDocument/2006/relationships/image" Target="../media/image80.emf"/><Relationship Id="rId4" Type="http://schemas.openxmlformats.org/officeDocument/2006/relationships/image" Target="../media/image74.emf"/><Relationship Id="rId9" Type="http://schemas.openxmlformats.org/officeDocument/2006/relationships/image" Target="../media/image79.emf"/></Relationships>
</file>

<file path=ppt/slides/_rels/slide2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details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ブラックホール付近での</a:t>
            </a:r>
            <a:br>
              <a:rPr lang="en-US" altLang="ja-JP" dirty="0"/>
            </a:br>
            <a:r>
              <a:rPr lang="ja-JP" altLang="en-US"/>
              <a:t>光の軌道</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10</a:t>
            </a:fld>
            <a:r>
              <a:rPr lang="en-US"/>
              <a:t>/n</a:t>
            </a:r>
            <a:endParaRPr lang="en-US" dirty="0"/>
          </a:p>
        </p:txBody>
      </p:sp>
    </p:spTree>
    <p:extLst>
      <p:ext uri="{BB962C8B-B14F-4D97-AF65-F5344CB8AC3E}">
        <p14:creationId xmlns:p14="http://schemas.microsoft.com/office/powerpoint/2010/main" val="265537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22411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30684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6710078" y="4162234"/>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6710078" y="4831373"/>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6710078" y="5479515"/>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2346134" y="3502740"/>
            <a:ext cx="4451729" cy="2985769"/>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6992987" y="1909739"/>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731887" y="191818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744973" y="4542349"/>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87742" y="5560200"/>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240498"/>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57733" y="2830507"/>
            <a:ext cx="1708150" cy="539750"/>
          </a:xfrm>
          <a:prstGeom prst="rect">
            <a:avLst/>
          </a:prstGeom>
        </p:spPr>
      </p:pic>
      <p:cxnSp>
        <p:nvCxnSpPr>
          <p:cNvPr id="22" name="直線コネクタ 21">
            <a:extLst>
              <a:ext uri="{FF2B5EF4-FFF2-40B4-BE49-F238E27FC236}">
                <a16:creationId xmlns:a16="http://schemas.microsoft.com/office/drawing/2014/main" id="{BEF5C24C-FED4-F91F-FFD4-19FE0CA8C78F}"/>
              </a:ext>
            </a:extLst>
          </p:cNvPr>
          <p:cNvCxnSpPr>
            <a:cxnSpLocks/>
          </p:cNvCxnSpPr>
          <p:nvPr/>
        </p:nvCxnSpPr>
        <p:spPr>
          <a:xfrm>
            <a:off x="6784263" y="1802069"/>
            <a:ext cx="0" cy="264884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0D878F27-F0EE-01E5-3146-FA88F281629B}"/>
              </a:ext>
            </a:extLst>
          </p:cNvPr>
          <p:cNvCxnSpPr>
            <a:cxnSpLocks/>
          </p:cNvCxnSpPr>
          <p:nvPr/>
        </p:nvCxnSpPr>
        <p:spPr>
          <a:xfrm>
            <a:off x="628650" y="4450917"/>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041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18</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a:extLst>
              <a:ext uri="{FF2B5EF4-FFF2-40B4-BE49-F238E27FC236}">
                <a16:creationId xmlns:a16="http://schemas.microsoft.com/office/drawing/2014/main" id="{4B161C85-3E7D-A985-EA17-B5D1AFEACCEB}"/>
              </a:ext>
            </a:extLst>
          </p:cNvPr>
          <p:cNvPicPr>
            <a:picLocks noGrp="1" noChangeAspect="1"/>
          </p:cNvPicPr>
          <p:nvPr>
            <p:ph idx="1"/>
          </p:nvPr>
        </p:nvPicPr>
        <p:blipFill>
          <a:blip r:embed="rId3"/>
          <a:stretch>
            <a:fillRect/>
          </a:stretch>
        </p:blipFill>
        <p:spPr>
          <a:xfrm>
            <a:off x="-423122" y="136524"/>
            <a:ext cx="10303163" cy="7156976"/>
          </a:xfr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Tree>
    <p:extLst>
      <p:ext uri="{BB962C8B-B14F-4D97-AF65-F5344CB8AC3E}">
        <p14:creationId xmlns:p14="http://schemas.microsoft.com/office/powerpoint/2010/main" val="360559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によって、天の川銀河の中心に位置する超大質量天体の影の画像が公開された。</a:t>
            </a:r>
            <a:endParaRPr lang="en-US" altLang="ja-JP" sz="1800" dirty="0"/>
          </a:p>
          <a:p>
            <a:pPr marL="0" indent="0">
              <a:lnSpc>
                <a:spcPct val="150000"/>
              </a:lnSpc>
              <a:buNone/>
            </a:pPr>
            <a:endParaRPr lang="ja-JP" altLang="en-US" sz="1800"/>
          </a:p>
          <a:p>
            <a:pPr marL="0" indent="0">
              <a:lnSpc>
                <a:spcPct val="150000"/>
              </a:lnSpc>
              <a:buNone/>
            </a:pPr>
            <a:r>
              <a:rPr lang="ja-JP" altLang="en-US" sz="1800"/>
              <a:t>このような観測結果や研究に興味があったため、関連のある論文をレビューすることにした。</a:t>
            </a:r>
            <a:endParaRPr lang="en-US" altLang="ja-JP" sz="1800" dirty="0"/>
          </a:p>
          <a:p>
            <a:pPr marL="0" indent="0">
              <a:lnSpc>
                <a:spcPct val="150000"/>
              </a:lnSpc>
              <a:buNone/>
            </a:pPr>
            <a:r>
              <a:rPr lang="ja-JP" altLang="en-US" sz="1800"/>
              <a:t>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6226032"/>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847936"/>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球面三角法の予余弦定理</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pic>
        <p:nvPicPr>
          <p:cNvPr id="5" name="図 4">
            <a:extLst>
              <a:ext uri="{FF2B5EF4-FFF2-40B4-BE49-F238E27FC236}">
                <a16:creationId xmlns:a16="http://schemas.microsoft.com/office/drawing/2014/main" id="{C46D41FD-3747-EBA5-D95A-D1AAEC40CACD}"/>
              </a:ext>
            </a:extLst>
          </p:cNvPr>
          <p:cNvPicPr>
            <a:picLocks noChangeAspect="1"/>
          </p:cNvPicPr>
          <p:nvPr/>
        </p:nvPicPr>
        <p:blipFill>
          <a:blip r:embed="rId3"/>
          <a:stretch>
            <a:fillRect/>
          </a:stretch>
        </p:blipFill>
        <p:spPr>
          <a:xfrm>
            <a:off x="3503766" y="1403868"/>
            <a:ext cx="3982884" cy="224599"/>
          </a:xfrm>
          <a:prstGeom prst="rect">
            <a:avLst/>
          </a:prstGeom>
        </p:spPr>
      </p:pic>
      <p:pic>
        <p:nvPicPr>
          <p:cNvPr id="8" name="図 7">
            <a:extLst>
              <a:ext uri="{FF2B5EF4-FFF2-40B4-BE49-F238E27FC236}">
                <a16:creationId xmlns:a16="http://schemas.microsoft.com/office/drawing/2014/main" id="{39F64B9B-3CA6-588E-05A6-5746858AD30B}"/>
              </a:ext>
            </a:extLst>
          </p:cNvPr>
          <p:cNvPicPr>
            <a:picLocks noChangeAspect="1"/>
          </p:cNvPicPr>
          <p:nvPr/>
        </p:nvPicPr>
        <p:blipFill>
          <a:blip r:embed="rId4"/>
          <a:stretch>
            <a:fillRect/>
          </a:stretch>
        </p:blipFill>
        <p:spPr>
          <a:xfrm>
            <a:off x="1061884" y="5613584"/>
            <a:ext cx="6424766" cy="741114"/>
          </a:xfrm>
          <a:prstGeom prst="rect">
            <a:avLst/>
          </a:prstGeom>
        </p:spPr>
      </p:pic>
      <p:pic>
        <p:nvPicPr>
          <p:cNvPr id="9" name="図 8">
            <a:extLst>
              <a:ext uri="{FF2B5EF4-FFF2-40B4-BE49-F238E27FC236}">
                <a16:creationId xmlns:a16="http://schemas.microsoft.com/office/drawing/2014/main" id="{A345C1DC-0BEC-502C-E98F-E505D4EF8CCD}"/>
              </a:ext>
            </a:extLst>
          </p:cNvPr>
          <p:cNvPicPr>
            <a:picLocks noChangeAspect="1"/>
          </p:cNvPicPr>
          <p:nvPr/>
        </p:nvPicPr>
        <p:blipFill>
          <a:blip r:embed="rId5"/>
          <a:stretch>
            <a:fillRect/>
          </a:stretch>
        </p:blipFill>
        <p:spPr>
          <a:xfrm>
            <a:off x="1061884" y="3996378"/>
            <a:ext cx="5465051" cy="741114"/>
          </a:xfrm>
          <a:prstGeom prst="rect">
            <a:avLst/>
          </a:prstGeom>
        </p:spPr>
      </p:pic>
      <p:pic>
        <p:nvPicPr>
          <p:cNvPr id="14" name="図 13">
            <a:extLst>
              <a:ext uri="{FF2B5EF4-FFF2-40B4-BE49-F238E27FC236}">
                <a16:creationId xmlns:a16="http://schemas.microsoft.com/office/drawing/2014/main" id="{CE3DE3E4-9BC7-829F-C5C4-0CD40870BF26}"/>
              </a:ext>
            </a:extLst>
          </p:cNvPr>
          <p:cNvPicPr>
            <a:picLocks noChangeAspect="1"/>
          </p:cNvPicPr>
          <p:nvPr/>
        </p:nvPicPr>
        <p:blipFill>
          <a:blip r:embed="rId6"/>
          <a:stretch>
            <a:fillRect/>
          </a:stretch>
        </p:blipFill>
        <p:spPr>
          <a:xfrm>
            <a:off x="3073969" y="1466618"/>
            <a:ext cx="7772400" cy="5399009"/>
          </a:xfrm>
          <a:prstGeom prst="rect">
            <a:avLst/>
          </a:prstGeom>
        </p:spPr>
      </p:pic>
      <p:pic>
        <p:nvPicPr>
          <p:cNvPr id="16" name="図 15">
            <a:extLst>
              <a:ext uri="{FF2B5EF4-FFF2-40B4-BE49-F238E27FC236}">
                <a16:creationId xmlns:a16="http://schemas.microsoft.com/office/drawing/2014/main" id="{3DD434EA-082A-0801-7F4D-43585EE7B52B}"/>
              </a:ext>
            </a:extLst>
          </p:cNvPr>
          <p:cNvPicPr>
            <a:picLocks noChangeAspect="1"/>
          </p:cNvPicPr>
          <p:nvPr/>
        </p:nvPicPr>
        <p:blipFill>
          <a:blip r:embed="rId7"/>
          <a:stretch>
            <a:fillRect/>
          </a:stretch>
        </p:blipFill>
        <p:spPr>
          <a:xfrm>
            <a:off x="194872" y="-816206"/>
            <a:ext cx="7772400" cy="5399009"/>
          </a:xfrm>
          <a:prstGeom prst="rect">
            <a:avLst/>
          </a:prstGeom>
        </p:spPr>
      </p:pic>
    </p:spTree>
    <p:extLst>
      <p:ext uri="{BB962C8B-B14F-4D97-AF65-F5344CB8AC3E}">
        <p14:creationId xmlns:p14="http://schemas.microsoft.com/office/powerpoint/2010/main" val="1941647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積分の計算</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240477" y="1857059"/>
            <a:ext cx="6741896" cy="3602933"/>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8156" y="1990570"/>
            <a:ext cx="1534160" cy="286686"/>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997692"/>
            <a:ext cx="1828801" cy="283120"/>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199331" y="4037415"/>
            <a:ext cx="1127062" cy="203497"/>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643802"/>
            <a:ext cx="1928571" cy="306254"/>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1956252" y="2492596"/>
            <a:ext cx="5231494" cy="3438998"/>
          </a:xfrm>
        </p:spPr>
      </p:pic>
    </p:spTree>
    <p:extLst>
      <p:ext uri="{BB962C8B-B14F-4D97-AF65-F5344CB8AC3E}">
        <p14:creationId xmlns:p14="http://schemas.microsoft.com/office/powerpoint/2010/main" val="571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24</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6606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3943349" cy="5248800"/>
          </a:xfrm>
        </p:spPr>
        <p:txBody>
          <a:bodyPr numCol="1">
            <a:normAutofit lnSpcReduction="10000"/>
          </a:bodyPr>
          <a:lstStyle/>
          <a:p>
            <a:pPr>
              <a:lnSpc>
                <a:spcPct val="150000"/>
              </a:lnSpc>
            </a:pPr>
            <a:r>
              <a:rPr lang="ja-JP" altLang="en-US" sz="1800"/>
              <a:t>光の軌道を考えるための準備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endParaRPr lang="en-US" altLang="ja-JP" dirty="0"/>
          </a:p>
          <a:p>
            <a:pPr>
              <a:lnSpc>
                <a:spcPct val="150000"/>
              </a:lnSpc>
            </a:pPr>
            <a:r>
              <a:rPr lang="en-US" altLang="ja-JP" sz="1800" dirty="0"/>
              <a:t>BH</a:t>
            </a:r>
            <a:r>
              <a:rPr lang="ja-JP" altLang="en-US" sz="1800"/>
              <a:t>付近での光の軌道</a:t>
            </a:r>
            <a:endParaRPr lang="en-US" altLang="ja-JP" sz="1800" dirty="0"/>
          </a:p>
          <a:p>
            <a:pPr lvl="1">
              <a:lnSpc>
                <a:spcPct val="150000"/>
              </a:lnSpc>
            </a:pPr>
            <a:r>
              <a:rPr lang="ja-JP" altLang="en-US" sz="1500">
                <a:solidFill>
                  <a:schemeClr val="bg2">
                    <a:lumMod val="50000"/>
                  </a:schemeClr>
                </a:solidFill>
              </a:rPr>
              <a:t>微分方程式の導出</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衝突係数と散乱角</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付近を周回する光</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055524"/>
            <a:ext cx="3415553" cy="4028602"/>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ja-JP" altLang="en-US" sz="1800"/>
              <a:t>↓</a:t>
            </a:r>
            <a:endParaRPr lang="en-US" altLang="ja-JP" sz="1800" dirty="0"/>
          </a:p>
          <a:p>
            <a:pPr marL="0" indent="0" algn="ctr" eaLnBrk="0">
              <a:lnSpc>
                <a:spcPct val="150000"/>
              </a:lnSpc>
              <a:spcBef>
                <a:spcPts val="0"/>
              </a:spcBef>
              <a:buNone/>
            </a:pPr>
            <a:r>
              <a:rPr lang="ja-JP" altLang="en-US" sz="1800">
                <a:solidFill>
                  <a:schemeClr val="accent1"/>
                </a:solidFill>
              </a:rPr>
              <a:t>光の軌道計算</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794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グループ化 36">
            <a:extLst>
              <a:ext uri="{FF2B5EF4-FFF2-40B4-BE49-F238E27FC236}">
                <a16:creationId xmlns:a16="http://schemas.microsoft.com/office/drawing/2014/main" id="{76248F0B-685E-13DB-822E-5E4860CECD5C}"/>
              </a:ext>
            </a:extLst>
          </p:cNvPr>
          <p:cNvGrpSpPr/>
          <p:nvPr/>
        </p:nvGrpSpPr>
        <p:grpSpPr>
          <a:xfrm>
            <a:off x="1219815" y="3111619"/>
            <a:ext cx="4545106" cy="1102458"/>
            <a:chOff x="1192921" y="3017490"/>
            <a:chExt cx="4545106" cy="1102458"/>
          </a:xfrm>
        </p:grpSpPr>
        <p:sp>
          <p:nvSpPr>
            <p:cNvPr id="38" name="円/楕円 37">
              <a:extLst>
                <a:ext uri="{FF2B5EF4-FFF2-40B4-BE49-F238E27FC236}">
                  <a16:creationId xmlns:a16="http://schemas.microsoft.com/office/drawing/2014/main" id="{24BCBCA7-EC38-FE32-229B-61E5CC9C9DE8}"/>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0898CC51-AAD5-9B38-BCA2-0089EA9567B0}"/>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円/楕円 4">
            <a:extLst>
              <a:ext uri="{FF2B5EF4-FFF2-40B4-BE49-F238E27FC236}">
                <a16:creationId xmlns:a16="http://schemas.microsoft.com/office/drawing/2014/main" id="{C33BDFEF-FC45-8016-A3C7-ED5084B3E935}"/>
              </a:ext>
            </a:extLst>
          </p:cNvPr>
          <p:cNvSpPr/>
          <p:nvPr/>
        </p:nvSpPr>
        <p:spPr>
          <a:xfrm>
            <a:off x="2094270" y="1983729"/>
            <a:ext cx="3600000" cy="360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31</a:t>
            </a:fld>
            <a:r>
              <a:rPr lang="en-US"/>
              <a:t>/n</a:t>
            </a:r>
            <a:endParaRPr lang="en-US" dirty="0"/>
          </a:p>
        </p:txBody>
      </p:sp>
      <p:sp>
        <p:nvSpPr>
          <p:cNvPr id="6" name="円/楕円 5">
            <a:extLst>
              <a:ext uri="{FF2B5EF4-FFF2-40B4-BE49-F238E27FC236}">
                <a16:creationId xmlns:a16="http://schemas.microsoft.com/office/drawing/2014/main" id="{7FC85601-7AC3-0F7A-0A59-20BD1C0783D7}"/>
              </a:ext>
            </a:extLst>
          </p:cNvPr>
          <p:cNvSpPr/>
          <p:nvPr/>
        </p:nvSpPr>
        <p:spPr>
          <a:xfrm>
            <a:off x="2094270" y="3371939"/>
            <a:ext cx="3600000" cy="98566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335F2805-2ACC-7641-9304-2F23C4CA25A3}"/>
              </a:ext>
            </a:extLst>
          </p:cNvPr>
          <p:cNvCxnSpPr>
            <a:cxnSpLocks/>
          </p:cNvCxnSpPr>
          <p:nvPr/>
        </p:nvCxnSpPr>
        <p:spPr>
          <a:xfrm flipH="1">
            <a:off x="3894270" y="2707756"/>
            <a:ext cx="1378880" cy="115701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09968210-9B31-F004-41D7-9E55FEF09BD9}"/>
              </a:ext>
            </a:extLst>
          </p:cNvPr>
          <p:cNvCxnSpPr>
            <a:cxnSpLocks/>
          </p:cNvCxnSpPr>
          <p:nvPr/>
        </p:nvCxnSpPr>
        <p:spPr>
          <a:xfrm flipV="1">
            <a:off x="3849189" y="3864772"/>
            <a:ext cx="45081" cy="4928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nvGrpSpPr>
          <p:cNvPr id="44" name="グループ化 43">
            <a:extLst>
              <a:ext uri="{FF2B5EF4-FFF2-40B4-BE49-F238E27FC236}">
                <a16:creationId xmlns:a16="http://schemas.microsoft.com/office/drawing/2014/main" id="{591846B8-A9F4-FCA5-9269-F32E4A20DCD9}"/>
              </a:ext>
            </a:extLst>
          </p:cNvPr>
          <p:cNvGrpSpPr/>
          <p:nvPr/>
        </p:nvGrpSpPr>
        <p:grpSpPr>
          <a:xfrm rot="5400000">
            <a:off x="2010125" y="3185448"/>
            <a:ext cx="4545106" cy="1102458"/>
            <a:chOff x="1192921" y="3017490"/>
            <a:chExt cx="4545106" cy="1102458"/>
          </a:xfrm>
        </p:grpSpPr>
        <p:sp>
          <p:nvSpPr>
            <p:cNvPr id="45" name="円/楕円 44">
              <a:extLst>
                <a:ext uri="{FF2B5EF4-FFF2-40B4-BE49-F238E27FC236}">
                  <a16:creationId xmlns:a16="http://schemas.microsoft.com/office/drawing/2014/main" id="{F3E626DA-827C-064E-5CB3-BC4C1233DA4B}"/>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DF4A3A4C-6F96-8E00-D2B8-36482D08252E}"/>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88836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2A68704-BD0A-BFF1-7BEB-6B2477388683}"/>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grpSp>
        <p:nvGrpSpPr>
          <p:cNvPr id="7" name="グループ化 6">
            <a:extLst>
              <a:ext uri="{FF2B5EF4-FFF2-40B4-BE49-F238E27FC236}">
                <a16:creationId xmlns:a16="http://schemas.microsoft.com/office/drawing/2014/main" id="{C2C7F497-FC05-0656-F395-6FADD99FA80E}"/>
              </a:ext>
            </a:extLst>
          </p:cNvPr>
          <p:cNvGrpSpPr/>
          <p:nvPr/>
        </p:nvGrpSpPr>
        <p:grpSpPr>
          <a:xfrm>
            <a:off x="1192921" y="3017490"/>
            <a:ext cx="4545106" cy="1102458"/>
            <a:chOff x="1192921" y="3017490"/>
            <a:chExt cx="4545106" cy="1102458"/>
          </a:xfrm>
        </p:grpSpPr>
        <p:sp>
          <p:nvSpPr>
            <p:cNvPr id="5" name="円/楕円 4">
              <a:extLst>
                <a:ext uri="{FF2B5EF4-FFF2-40B4-BE49-F238E27FC236}">
                  <a16:creationId xmlns:a16="http://schemas.microsoft.com/office/drawing/2014/main" id="{8F3AACDE-2CBE-1436-CE5E-2A0E027F1D00}"/>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E803A9C-C91C-9371-42D4-C658CF50DBE6}"/>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2544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9" name="図 8">
            <a:extLst>
              <a:ext uri="{FF2B5EF4-FFF2-40B4-BE49-F238E27FC236}">
                <a16:creationId xmlns:a16="http://schemas.microsoft.com/office/drawing/2014/main" id="{007F9685-1E39-BBF2-508D-2FD0C580BEA7}"/>
              </a:ext>
            </a:extLst>
          </p:cNvPr>
          <p:cNvPicPr>
            <a:picLocks noChangeAspect="1"/>
          </p:cNvPicPr>
          <p:nvPr/>
        </p:nvPicPr>
        <p:blipFill>
          <a:blip r:embed="rId3"/>
          <a:stretch>
            <a:fillRect/>
          </a:stretch>
        </p:blipFill>
        <p:spPr>
          <a:xfrm>
            <a:off x="2717211" y="5757879"/>
            <a:ext cx="2819400" cy="565150"/>
          </a:xfrm>
          <a:prstGeom prst="rect">
            <a:avLst/>
          </a:prstGeom>
        </p:spPr>
      </p:pic>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4"/>
          <a:stretch>
            <a:fillRect/>
          </a:stretch>
        </p:blipFill>
        <p:spPr>
          <a:xfrm>
            <a:off x="1486877" y="2640346"/>
            <a:ext cx="2494280" cy="609865"/>
          </a:xfrm>
          <a:prstGeom prst="rect">
            <a:avLst/>
          </a:prstGeom>
        </p:spPr>
      </p:pic>
      <p:pic>
        <p:nvPicPr>
          <p:cNvPr id="11" name="図 10">
            <a:extLst>
              <a:ext uri="{FF2B5EF4-FFF2-40B4-BE49-F238E27FC236}">
                <a16:creationId xmlns:a16="http://schemas.microsoft.com/office/drawing/2014/main" id="{9C2CA76E-C8A6-B47C-CFF6-7A5F2F91C55A}"/>
              </a:ext>
            </a:extLst>
          </p:cNvPr>
          <p:cNvPicPr>
            <a:picLocks noChangeAspect="1"/>
          </p:cNvPicPr>
          <p:nvPr/>
        </p:nvPicPr>
        <p:blipFill>
          <a:blip r:embed="rId5"/>
          <a:stretch>
            <a:fillRect/>
          </a:stretch>
        </p:blipFill>
        <p:spPr>
          <a:xfrm>
            <a:off x="4869091" y="2776913"/>
            <a:ext cx="2010012" cy="305408"/>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6"/>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7"/>
          <a:stretch>
            <a:fillRect/>
          </a:stretch>
        </p:blipFill>
        <p:spPr>
          <a:xfrm>
            <a:off x="4362450" y="2871783"/>
            <a:ext cx="209550" cy="127000"/>
          </a:xfrm>
          <a:prstGeom prst="rect">
            <a:avLst/>
          </a:prstGeom>
        </p:spPr>
      </p:pic>
      <p:pic>
        <p:nvPicPr>
          <p:cNvPr id="14" name="図 13">
            <a:extLst>
              <a:ext uri="{FF2B5EF4-FFF2-40B4-BE49-F238E27FC236}">
                <a16:creationId xmlns:a16="http://schemas.microsoft.com/office/drawing/2014/main" id="{426F007F-4F4C-F31A-0767-FE61A1FF7C32}"/>
              </a:ext>
            </a:extLst>
          </p:cNvPr>
          <p:cNvPicPr>
            <a:picLocks noChangeAspect="1"/>
          </p:cNvPicPr>
          <p:nvPr/>
        </p:nvPicPr>
        <p:blipFill>
          <a:blip r:embed="rId8"/>
          <a:stretch>
            <a:fillRect/>
          </a:stretch>
        </p:blipFill>
        <p:spPr>
          <a:xfrm>
            <a:off x="3472163" y="4003920"/>
            <a:ext cx="2199667" cy="278271"/>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9"/>
          <a:stretch>
            <a:fillRect/>
          </a:stretch>
        </p:blipFill>
        <p:spPr>
          <a:xfrm>
            <a:off x="6310086" y="5945510"/>
            <a:ext cx="593510" cy="19550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3" name="図 12">
            <a:extLst>
              <a:ext uri="{FF2B5EF4-FFF2-40B4-BE49-F238E27FC236}">
                <a16:creationId xmlns:a16="http://schemas.microsoft.com/office/drawing/2014/main" id="{281FF635-00C8-F6E2-4815-CC89B3ED6B40}"/>
              </a:ext>
            </a:extLst>
          </p:cNvPr>
          <p:cNvPicPr>
            <a:picLocks noChangeAspect="1"/>
          </p:cNvPicPr>
          <p:nvPr/>
        </p:nvPicPr>
        <p:blipFill>
          <a:blip r:embed="rId3"/>
          <a:stretch>
            <a:fillRect/>
          </a:stretch>
        </p:blipFill>
        <p:spPr>
          <a:xfrm>
            <a:off x="2674325" y="1206411"/>
            <a:ext cx="3783625" cy="607839"/>
          </a:xfrm>
          <a:prstGeom prst="rect">
            <a:avLst/>
          </a:prstGeom>
        </p:spPr>
      </p:pic>
      <p:pic>
        <p:nvPicPr>
          <p:cNvPr id="14" name="図 13">
            <a:extLst>
              <a:ext uri="{FF2B5EF4-FFF2-40B4-BE49-F238E27FC236}">
                <a16:creationId xmlns:a16="http://schemas.microsoft.com/office/drawing/2014/main" id="{5A04EC13-D228-95E3-BE68-E44552DF192F}"/>
              </a:ext>
            </a:extLst>
          </p:cNvPr>
          <p:cNvPicPr>
            <a:picLocks noChangeAspect="1"/>
          </p:cNvPicPr>
          <p:nvPr/>
        </p:nvPicPr>
        <p:blipFill>
          <a:blip r:embed="rId4"/>
          <a:stretch>
            <a:fillRect/>
          </a:stretch>
        </p:blipFill>
        <p:spPr>
          <a:xfrm>
            <a:off x="628650" y="2044900"/>
            <a:ext cx="4444710" cy="410778"/>
          </a:xfrm>
          <a:prstGeom prst="rect">
            <a:avLst/>
          </a:prstGeom>
        </p:spPr>
      </p:pic>
      <p:pic>
        <p:nvPicPr>
          <p:cNvPr id="15" name="図 14">
            <a:extLst>
              <a:ext uri="{FF2B5EF4-FFF2-40B4-BE49-F238E27FC236}">
                <a16:creationId xmlns:a16="http://schemas.microsoft.com/office/drawing/2014/main" id="{83EB9731-FAB7-14EB-2D6C-AAA60AEE533C}"/>
              </a:ext>
            </a:extLst>
          </p:cNvPr>
          <p:cNvPicPr>
            <a:picLocks noChangeAspect="1"/>
          </p:cNvPicPr>
          <p:nvPr/>
        </p:nvPicPr>
        <p:blipFill>
          <a:blip r:embed="rId5"/>
          <a:stretch>
            <a:fillRect/>
          </a:stretch>
        </p:blipFill>
        <p:spPr>
          <a:xfrm>
            <a:off x="679937" y="2734695"/>
            <a:ext cx="7772400" cy="887876"/>
          </a:xfrm>
          <a:prstGeom prst="rect">
            <a:avLst/>
          </a:prstGeom>
        </p:spPr>
      </p:pic>
      <p:pic>
        <p:nvPicPr>
          <p:cNvPr id="17" name="図 16">
            <a:extLst>
              <a:ext uri="{FF2B5EF4-FFF2-40B4-BE49-F238E27FC236}">
                <a16:creationId xmlns:a16="http://schemas.microsoft.com/office/drawing/2014/main" id="{4A442260-7625-7EF2-7F3F-5555C348822F}"/>
              </a:ext>
            </a:extLst>
          </p:cNvPr>
          <p:cNvPicPr>
            <a:picLocks noChangeAspect="1"/>
          </p:cNvPicPr>
          <p:nvPr/>
        </p:nvPicPr>
        <p:blipFill>
          <a:blip r:embed="rId6"/>
          <a:stretch>
            <a:fillRect/>
          </a:stretch>
        </p:blipFill>
        <p:spPr>
          <a:xfrm>
            <a:off x="679937" y="3780205"/>
            <a:ext cx="6140978" cy="1411220"/>
          </a:xfrm>
          <a:prstGeom prst="rect">
            <a:avLst/>
          </a:prstGeom>
        </p:spPr>
      </p:pic>
      <p:pic>
        <p:nvPicPr>
          <p:cNvPr id="11" name="図 10">
            <a:extLst>
              <a:ext uri="{FF2B5EF4-FFF2-40B4-BE49-F238E27FC236}">
                <a16:creationId xmlns:a16="http://schemas.microsoft.com/office/drawing/2014/main" id="{6787ADB5-BC1D-F7BC-01F8-3A567CEEAF33}"/>
              </a:ext>
            </a:extLst>
          </p:cNvPr>
          <p:cNvPicPr>
            <a:picLocks noChangeAspect="1"/>
          </p:cNvPicPr>
          <p:nvPr/>
        </p:nvPicPr>
        <p:blipFill>
          <a:blip r:embed="rId7"/>
          <a:stretch>
            <a:fillRect/>
          </a:stretch>
        </p:blipFill>
        <p:spPr>
          <a:xfrm>
            <a:off x="1929072" y="5539875"/>
            <a:ext cx="5274129" cy="816476"/>
          </a:xfrm>
          <a:prstGeom prst="rect">
            <a:avLst/>
          </a:prstGeom>
        </p:spPr>
      </p:pic>
    </p:spTree>
    <p:extLst>
      <p:ext uri="{BB962C8B-B14F-4D97-AF65-F5344CB8AC3E}">
        <p14:creationId xmlns:p14="http://schemas.microsoft.com/office/powerpoint/2010/main" val="22948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spTree>
    <p:extLst>
      <p:ext uri="{BB962C8B-B14F-4D97-AF65-F5344CB8AC3E}">
        <p14:creationId xmlns:p14="http://schemas.microsoft.com/office/powerpoint/2010/main" val="182647932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44776</TotalTime>
  <Words>1162</Words>
  <Application>Microsoft Macintosh PowerPoint</Application>
  <PresentationFormat>画面に合わせる (4:3)</PresentationFormat>
  <Paragraphs>241</Paragraphs>
  <Slides>32</Slides>
  <Notes>26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Hiragino Kaku Gothic Std W8</vt:lpstr>
      <vt:lpstr>游ゴシック</vt:lpstr>
      <vt:lpstr>Aptos</vt:lpstr>
      <vt:lpstr>Arial</vt:lpstr>
      <vt:lpstr>Office テーマ</vt:lpstr>
      <vt:lpstr>ブラックホールを回る 薄い降着円盤の作る像. details version.</vt:lpstr>
      <vt:lpstr>導入</vt:lpstr>
      <vt:lpstr>目次</vt:lpstr>
      <vt:lpstr>光の軌道を考えるための準備</vt:lpstr>
      <vt:lpstr>光の軌道を計算するのに必要な知識</vt:lpstr>
      <vt:lpstr>シュバルツシルト時空</vt:lpstr>
      <vt:lpstr>null測地線方程式（1/3）</vt:lpstr>
      <vt:lpstr>null測地線方程式（2/3）</vt:lpstr>
      <vt:lpstr>null測地線方程式（3/3）</vt:lpstr>
      <vt:lpstr>ブラックホール付近での 光の軌道</vt:lpstr>
      <vt:lpstr>光の軌道を表す微分方程式</vt:lpstr>
      <vt:lpstr>有効ポテンシャルと運動可能領域</vt:lpstr>
      <vt:lpstr>有効ポテンシャルによる軌道の分類</vt:lpstr>
      <vt:lpstr>微分方程式の変形</vt:lpstr>
      <vt:lpstr>最近接点から無限遠までの角度</vt:lpstr>
      <vt:lpstr>光の周回数と衝突係数（1/2）</vt:lpstr>
      <vt:lpstr>光の周回数と衝突係数（2/2）</vt:lpstr>
      <vt:lpstr>薄い降着円盤の作る像</vt:lpstr>
      <vt:lpstr>状況設定</vt:lpstr>
      <vt:lpstr>円盤のある点を通る軌道の散乱角</vt:lpstr>
      <vt:lpstr>積分の計算</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714</cp:revision>
  <dcterms:created xsi:type="dcterms:W3CDTF">2024-07-01T13:42:07Z</dcterms:created>
  <dcterms:modified xsi:type="dcterms:W3CDTF">2024-10-28T14:42:06Z</dcterms:modified>
</cp:coreProperties>
</file>